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467" r:id="rId2"/>
    <p:sldId id="457" r:id="rId3"/>
    <p:sldId id="469" r:id="rId4"/>
    <p:sldId id="466" r:id="rId5"/>
    <p:sldId id="470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1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9E37E-F777-4DCA-B352-D05CB92698B3}" type="datetimeFigureOut">
              <a:rPr lang="hu-HU" smtClean="0"/>
              <a:pPr/>
              <a:t>2023. 02. 12.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39832-8EE9-423E-8845-75D29723883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D939E-A478-4DAC-B29B-4122036E464C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E576F-4F54-4301-841B-F8A593C98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00237-F7EB-4735-B6B3-C507F800878E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5D2BC-4872-454D-A4E5-28A15FE84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E6B36-3857-4373-9439-B31F51370D7C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8A97C-BD5B-405D-B1EB-291180BB0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8D4CA-9345-4F39-9E28-5D6023F74E9B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DD867-ECF6-490C-9A17-D7A6830FD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AD65-E389-4DC9-A97C-CD9C3B7E5368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32636-A0B0-48EA-9796-D150B1697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4814-C78A-438C-871D-D23BB5732512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AABAB-C9C7-4295-A655-48EC0F91A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20B0A-FC64-4AD9-9A8C-473C96FF95E1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A42E0-30A5-4F9F-931D-A0A17100D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9EA28-EB76-451F-8465-DC269B11F633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27DD-C500-4D6F-A41B-7A75734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4C85D-01E1-469C-8573-C2DA78885771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D5621-3837-4871-A47A-87FC004F4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EAB74-42CE-41C3-93AB-E2387563E0E1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CBEC1-CA67-4CFA-97D8-C3F94A265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B138-94A2-4923-9DEC-57776E5AD7F4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3D8E1-CFA4-4B87-B97A-1FC5F520A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05_PPT-template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86E9490-613C-4837-B3B5-2C2F95E61579}" type="datetime1">
              <a:rPr lang="en-US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5CD64E6-4F5C-467A-9C94-409CAE9DC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hyperlink" Target="mailto:gal@tarki.h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CD644-4483-EFDB-41AD-6ADCC1BD0BFF}"/>
              </a:ext>
            </a:extLst>
          </p:cNvPr>
          <p:cNvSpPr txBox="1">
            <a:spLocks/>
          </p:cNvSpPr>
          <p:nvPr/>
        </p:nvSpPr>
        <p:spPr>
          <a:xfrm>
            <a:off x="451946" y="506777"/>
            <a:ext cx="8265926" cy="3093674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4000" b="1" dirty="0">
                <a:latin typeface="Arial Narrow" panose="020B0606020202030204" pitchFamily="34" charset="0"/>
                <a:cs typeface="Times New Roman" pitchFamily="18" charset="0"/>
              </a:rPr>
              <a:t>N</a:t>
            </a:r>
            <a:r>
              <a:rPr lang="hu-HU" sz="4000" b="1" dirty="0">
                <a:latin typeface="Arial Narrow" panose="020B0606020202030204" pitchFamily="34" charset="0"/>
                <a:cs typeface="Times New Roman" pitchFamily="18" charset="0"/>
              </a:rPr>
              <a:t>TA </a:t>
            </a:r>
            <a:r>
              <a:rPr lang="hu-HU" sz="4000" b="1" dirty="0" err="1">
                <a:latin typeface="Arial Narrow" panose="020B0606020202030204" pitchFamily="34" charset="0"/>
                <a:cs typeface="Times New Roman" pitchFamily="18" charset="0"/>
              </a:rPr>
              <a:t>projects</a:t>
            </a:r>
            <a:r>
              <a:rPr lang="hu-HU" sz="4000" b="1" dirty="0">
                <a:latin typeface="Arial Narrow" panose="020B0606020202030204" pitchFamily="34" charset="0"/>
                <a:cs typeface="Times New Roman" pitchFamily="18" charset="0"/>
              </a:rPr>
              <a:t> of </a:t>
            </a:r>
          </a:p>
          <a:p>
            <a:pPr eaLnBrk="1" hangingPunct="1"/>
            <a:r>
              <a:rPr lang="hu-HU" sz="4000" b="1" dirty="0">
                <a:latin typeface="Arial Narrow" panose="020B0606020202030204" pitchFamily="34" charset="0"/>
                <a:cs typeface="Times New Roman" pitchFamily="18" charset="0"/>
              </a:rPr>
              <a:t>UNFPA </a:t>
            </a:r>
            <a:r>
              <a:rPr lang="hu-HU" sz="4000" b="1" dirty="0" err="1">
                <a:latin typeface="Arial Narrow" panose="020B0606020202030204" pitchFamily="34" charset="0"/>
                <a:cs typeface="Times New Roman" pitchFamily="18" charset="0"/>
              </a:rPr>
              <a:t>Eastern</a:t>
            </a:r>
            <a:r>
              <a:rPr lang="hu-HU" sz="4000" b="1" dirty="0">
                <a:latin typeface="Arial Narrow" panose="020B0606020202030204" pitchFamily="34" charset="0"/>
                <a:cs typeface="Times New Roman" pitchFamily="18" charset="0"/>
              </a:rPr>
              <a:t> Europe and </a:t>
            </a:r>
            <a:r>
              <a:rPr lang="hu-HU" sz="4000" b="1" dirty="0" err="1">
                <a:latin typeface="Arial Narrow" panose="020B0606020202030204" pitchFamily="34" charset="0"/>
                <a:cs typeface="Times New Roman" pitchFamily="18" charset="0"/>
              </a:rPr>
              <a:t>Central</a:t>
            </a:r>
            <a:r>
              <a:rPr lang="hu-HU" sz="4000" b="1" dirty="0"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hu-HU" sz="4000" b="1" dirty="0" err="1">
                <a:latin typeface="Arial Narrow" panose="020B0606020202030204" pitchFamily="34" charset="0"/>
                <a:cs typeface="Times New Roman" pitchFamily="18" charset="0"/>
              </a:rPr>
              <a:t>Asia</a:t>
            </a:r>
            <a:br>
              <a:rPr lang="hu-HU" b="1" dirty="0">
                <a:latin typeface="Arial Narrow" panose="020B0606020202030204" pitchFamily="34" charset="0"/>
                <a:cs typeface="Times New Roman" pitchFamily="18" charset="0"/>
              </a:rPr>
            </a:br>
            <a:br>
              <a:rPr lang="hu-HU" sz="2400" dirty="0"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hu-HU" sz="2000" dirty="0">
                <a:latin typeface="Arial Narrow" panose="020B0606020202030204" pitchFamily="34" charset="0"/>
                <a:cs typeface="Times New Roman" pitchFamily="18" charset="0"/>
              </a:rPr>
              <a:t>Róbert I. Gál </a:t>
            </a:r>
          </a:p>
          <a:p>
            <a:pPr eaLnBrk="1" hangingPunct="1"/>
            <a:r>
              <a:rPr lang="hu-HU" sz="2000" dirty="0">
                <a:latin typeface="Arial Narrow" panose="020B0606020202030204" pitchFamily="34" charset="0"/>
                <a:cs typeface="Times New Roman" pitchFamily="18" charset="0"/>
              </a:rPr>
              <a:t>(</a:t>
            </a:r>
            <a:r>
              <a:rPr lang="hu-HU" sz="2000" dirty="0" err="1">
                <a:latin typeface="Arial Narrow" panose="020B0606020202030204" pitchFamily="34" charset="0"/>
                <a:cs typeface="Times New Roman" pitchFamily="18" charset="0"/>
              </a:rPr>
              <a:t>Hungarian</a:t>
            </a:r>
            <a:r>
              <a:rPr lang="hu-HU" sz="2000" dirty="0"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hu-HU" sz="2000" dirty="0" err="1">
                <a:latin typeface="Arial Narrow" panose="020B0606020202030204" pitchFamily="34" charset="0"/>
                <a:cs typeface="Times New Roman" pitchFamily="18" charset="0"/>
              </a:rPr>
              <a:t>Demographic</a:t>
            </a:r>
            <a:r>
              <a:rPr lang="hu-HU" sz="2000" dirty="0">
                <a:latin typeface="Arial Narrow" panose="020B0606020202030204" pitchFamily="34" charset="0"/>
                <a:cs typeface="Times New Roman" pitchFamily="18" charset="0"/>
              </a:rPr>
              <a:t> Research Institute and Corvinus University)</a:t>
            </a:r>
            <a:br>
              <a:rPr lang="hu-HU" sz="2000" dirty="0"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hu-HU" sz="2400" dirty="0"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hu-HU" sz="1600" dirty="0">
                <a:latin typeface="Arial Narrow" panose="020B0606020202030204" pitchFamily="34" charset="0"/>
                <a:cs typeface="Times New Roman" pitchFamily="18" charset="0"/>
              </a:rPr>
              <a:t>(</a:t>
            </a:r>
            <a:r>
              <a:rPr lang="hu-HU" sz="1600" dirty="0">
                <a:latin typeface="Arial Narrow" panose="020B0606020202030204" pitchFamily="34" charset="0"/>
                <a:cs typeface="Times New Roman" pitchFamily="18" charset="0"/>
                <a:hlinkClick r:id="rId2"/>
              </a:rPr>
              <a:t>gal@demografia.hu</a:t>
            </a:r>
            <a:r>
              <a:rPr lang="hu-HU" sz="1600" dirty="0">
                <a:latin typeface="Arial Narrow" panose="020B0606020202030204" pitchFamily="34" charset="0"/>
                <a:cs typeface="Times New Roman" pitchFamily="18" charset="0"/>
              </a:rPr>
              <a:t>)</a:t>
            </a:r>
            <a:endParaRPr lang="en-US" sz="1600" dirty="0">
              <a:latin typeface="Arial Narrow" panose="020B0606020202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713365-3D87-B1F3-ECE6-B4FF32777F23}"/>
              </a:ext>
            </a:extLst>
          </p:cNvPr>
          <p:cNvSpPr txBox="1">
            <a:spLocks/>
          </p:cNvSpPr>
          <p:nvPr/>
        </p:nvSpPr>
        <p:spPr>
          <a:xfrm>
            <a:off x="1" y="3936540"/>
            <a:ext cx="9143999" cy="174005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>
                <a:latin typeface="Arial Narrow" panose="020B0606020202030204" pitchFamily="34" charset="0"/>
              </a:rPr>
              <a:t>NTA and public policy: Some perspectives from the United Nations</a:t>
            </a:r>
          </a:p>
          <a:p>
            <a:pPr marL="0" indent="0" algn="ctr">
              <a:buNone/>
            </a:pPr>
            <a:r>
              <a:rPr lang="hu-HU" sz="2400" dirty="0">
                <a:latin typeface="Arial Narrow" panose="020B0606020202030204" pitchFamily="34" charset="0"/>
                <a:cs typeface="Times New Roman" pitchFamily="18" charset="0"/>
              </a:rPr>
              <a:t>NTA14, Paris,</a:t>
            </a:r>
            <a:r>
              <a:rPr lang="en-US" sz="2400" dirty="0"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hu-HU" sz="2400" dirty="0" err="1">
                <a:latin typeface="Arial Narrow" panose="020B0606020202030204" pitchFamily="34" charset="0"/>
                <a:cs typeface="Times New Roman" pitchFamily="18" charset="0"/>
              </a:rPr>
              <a:t>February</a:t>
            </a:r>
            <a:r>
              <a:rPr lang="hu-HU" sz="2400" dirty="0">
                <a:latin typeface="Arial Narrow" panose="020B0606020202030204" pitchFamily="34" charset="0"/>
                <a:cs typeface="Times New Roman" pitchFamily="18" charset="0"/>
              </a:rPr>
              <a:t> 14, </a:t>
            </a:r>
            <a:r>
              <a:rPr lang="en-US" sz="2400" dirty="0">
                <a:latin typeface="Arial Narrow" panose="020B0606020202030204" pitchFamily="34" charset="0"/>
                <a:cs typeface="Times New Roman" pitchFamily="18" charset="0"/>
              </a:rPr>
              <a:t>20</a:t>
            </a:r>
            <a:r>
              <a:rPr lang="hu-HU" sz="2400" dirty="0">
                <a:latin typeface="Arial Narrow" panose="020B0606020202030204" pitchFamily="34" charset="0"/>
                <a:cs typeface="Times New Roman" pitchFamily="18" charset="0"/>
              </a:rPr>
              <a:t>23</a:t>
            </a:r>
            <a:endParaRPr lang="en-US" sz="2400" b="1" dirty="0">
              <a:latin typeface="Arial Narrow" panose="020B0606020202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4" name="Picture 3" descr="C:\Users\amason\Downloads\BLK_NTA_HOR_TAG_pc.tif">
            <a:extLst>
              <a:ext uri="{FF2B5EF4-FFF2-40B4-BE49-F238E27FC236}">
                <a16:creationId xmlns:a16="http://schemas.microsoft.com/office/drawing/2014/main" id="{5159046E-8D67-B7C5-FBAA-B79646F3662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24550"/>
            <a:ext cx="2670175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973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A képen térkép látható&#10;&#10;Automatikusan generált leírás">
            <a:extLst>
              <a:ext uri="{FF2B5EF4-FFF2-40B4-BE49-F238E27FC236}">
                <a16:creationId xmlns:a16="http://schemas.microsoft.com/office/drawing/2014/main" id="{23C5129C-DEB5-4983-73E8-6348E8E2F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1013966"/>
            <a:ext cx="5504155" cy="3624944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747ACCC0-C396-3C71-32C9-828AC8514CC2}"/>
              </a:ext>
            </a:extLst>
          </p:cNvPr>
          <p:cNvSpPr>
            <a:spLocks noGrp="1"/>
          </p:cNvSpPr>
          <p:nvPr/>
        </p:nvSpPr>
        <p:spPr bwMode="auto">
          <a:xfrm>
            <a:off x="647564" y="235868"/>
            <a:ext cx="8496436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sz="2400" dirty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onstruction</a:t>
            </a:r>
            <a:r>
              <a:rPr lang="en-US" sz="24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of NTAs and NTTAs</a:t>
            </a:r>
            <a:r>
              <a:rPr lang="hu-HU" sz="24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a fundamentally statistical exercise</a:t>
            </a:r>
            <a:endParaRPr lang="hu-H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C7036114-B1F1-A9FF-A4EF-7485DF85CD9C}"/>
              </a:ext>
            </a:extLst>
          </p:cNvPr>
          <p:cNvSpPr txBox="1"/>
          <p:nvPr/>
        </p:nvSpPr>
        <p:spPr>
          <a:xfrm>
            <a:off x="541285" y="4638910"/>
            <a:ext cx="860271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Before UNFPA became interested: Türkiye</a:t>
            </a:r>
          </a:p>
          <a:p>
            <a:pPr>
              <a:spcAft>
                <a:spcPts val="0"/>
              </a:spcAft>
            </a:pPr>
            <a:r>
              <a:rPr lang="en-US" sz="2000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Completed exercises: </a:t>
            </a:r>
            <a:r>
              <a:rPr lang="en-US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Moldova, Azerbaijan, Kyrgyzstan, Serbia</a:t>
            </a:r>
          </a:p>
          <a:p>
            <a:pPr>
              <a:spcAft>
                <a:spcPts val="0"/>
              </a:spcAft>
            </a:pPr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Ongoing projects: </a:t>
            </a:r>
            <a:r>
              <a:rPr lang="en-US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Tajikistan</a:t>
            </a:r>
            <a:r>
              <a:rPr lang="en-US" sz="2000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Kosovo, Bosnia and Herzegovina (</a:t>
            </a:r>
            <a:r>
              <a:rPr lang="en-US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entire country and separately the two entities)</a:t>
            </a:r>
            <a:r>
              <a:rPr lang="hu-H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 </a:t>
            </a:r>
            <a:r>
              <a:rPr lang="hu-H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follow-up</a:t>
            </a:r>
            <a:r>
              <a:rPr lang="hu-H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u-H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exercise</a:t>
            </a:r>
            <a:r>
              <a:rPr lang="hu-H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</a:t>
            </a:r>
            <a:r>
              <a:rPr lang="hu-H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Serbia</a:t>
            </a:r>
            <a:endParaRPr lang="en-US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Projects in </a:t>
            </a:r>
            <a:r>
              <a:rPr lang="hu-HU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preparatory phase: North Macedonia</a:t>
            </a:r>
            <a:r>
              <a:rPr lang="hu-H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NTTA project in Serbia</a:t>
            </a:r>
            <a:endParaRPr lang="hu-HU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UNFPA EECA s</a:t>
            </a:r>
            <a:r>
              <a:rPr lang="en-US" sz="20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upport</a:t>
            </a:r>
            <a:r>
              <a:rPr lang="hu-H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construction/ updating of NTAs, and NTTAs, wherever possible</a:t>
            </a:r>
            <a:endParaRPr lang="hu-HU" sz="20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llipszis 3">
            <a:extLst>
              <a:ext uri="{FF2B5EF4-FFF2-40B4-BE49-F238E27FC236}">
                <a16:creationId xmlns:a16="http://schemas.microsoft.com/office/drawing/2014/main" id="{CC195F2F-43F3-5420-B08A-C73FD4B3FB9A}"/>
              </a:ext>
            </a:extLst>
          </p:cNvPr>
          <p:cNvSpPr/>
          <p:nvPr/>
        </p:nvSpPr>
        <p:spPr>
          <a:xfrm>
            <a:off x="2188346" y="3437877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>
            <a:extLst>
              <a:ext uri="{FF2B5EF4-FFF2-40B4-BE49-F238E27FC236}">
                <a16:creationId xmlns:a16="http://schemas.microsoft.com/office/drawing/2014/main" id="{9EF0E505-87E7-3DD0-215C-55E9DEE14608}"/>
              </a:ext>
            </a:extLst>
          </p:cNvPr>
          <p:cNvSpPr/>
          <p:nvPr/>
        </p:nvSpPr>
        <p:spPr>
          <a:xfrm>
            <a:off x="1864311" y="2649333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>
            <a:extLst>
              <a:ext uri="{FF2B5EF4-FFF2-40B4-BE49-F238E27FC236}">
                <a16:creationId xmlns:a16="http://schemas.microsoft.com/office/drawing/2014/main" id="{F5283B1F-D202-4895-24CE-2A2603369791}"/>
              </a:ext>
            </a:extLst>
          </p:cNvPr>
          <p:cNvSpPr/>
          <p:nvPr/>
        </p:nvSpPr>
        <p:spPr>
          <a:xfrm>
            <a:off x="3277592" y="3271261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5F07B036-18D0-0F6E-F573-DDB3C2ADD3B5}"/>
              </a:ext>
            </a:extLst>
          </p:cNvPr>
          <p:cNvSpPr/>
          <p:nvPr/>
        </p:nvSpPr>
        <p:spPr>
          <a:xfrm>
            <a:off x="5053126" y="3057617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D7564F8F-8815-A529-6054-A3518D1E41B8}"/>
              </a:ext>
            </a:extLst>
          </p:cNvPr>
          <p:cNvSpPr/>
          <p:nvPr/>
        </p:nvSpPr>
        <p:spPr>
          <a:xfrm>
            <a:off x="1308229" y="2707329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8C1383A4-9AEB-1356-08AF-36BF66CE873E}"/>
              </a:ext>
            </a:extLst>
          </p:cNvPr>
          <p:cNvSpPr/>
          <p:nvPr/>
        </p:nvSpPr>
        <p:spPr>
          <a:xfrm>
            <a:off x="4677303" y="3539955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>
            <a:extLst>
              <a:ext uri="{FF2B5EF4-FFF2-40B4-BE49-F238E27FC236}">
                <a16:creationId xmlns:a16="http://schemas.microsoft.com/office/drawing/2014/main" id="{7E27C2B4-94A0-12CC-3019-4CA35E5BB270}"/>
              </a:ext>
            </a:extLst>
          </p:cNvPr>
          <p:cNvSpPr/>
          <p:nvPr/>
        </p:nvSpPr>
        <p:spPr>
          <a:xfrm>
            <a:off x="1412776" y="2937563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>
            <a:extLst>
              <a:ext uri="{FF2B5EF4-FFF2-40B4-BE49-F238E27FC236}">
                <a16:creationId xmlns:a16="http://schemas.microsoft.com/office/drawing/2014/main" id="{06D3C0D8-58C8-0C6A-16C2-A65C26F2C695}"/>
              </a:ext>
            </a:extLst>
          </p:cNvPr>
          <p:cNvSpPr/>
          <p:nvPr/>
        </p:nvSpPr>
        <p:spPr>
          <a:xfrm>
            <a:off x="1059274" y="2862394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>
            <a:extLst>
              <a:ext uri="{FF2B5EF4-FFF2-40B4-BE49-F238E27FC236}">
                <a16:creationId xmlns:a16="http://schemas.microsoft.com/office/drawing/2014/main" id="{018DA3E4-1A89-7D6A-5206-D7F466817FA1}"/>
              </a:ext>
            </a:extLst>
          </p:cNvPr>
          <p:cNvSpPr/>
          <p:nvPr/>
        </p:nvSpPr>
        <p:spPr>
          <a:xfrm>
            <a:off x="1412776" y="3271261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508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E7C7996-8D6F-8148-676C-049A24906F4D}"/>
              </a:ext>
            </a:extLst>
          </p:cNvPr>
          <p:cNvSpPr>
            <a:spLocks noGrp="1"/>
          </p:cNvSpPr>
          <p:nvPr/>
        </p:nvSpPr>
        <p:spPr bwMode="auto">
          <a:xfrm>
            <a:off x="647564" y="235868"/>
            <a:ext cx="8496436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NTA-based policy papers: </a:t>
            </a:r>
          </a:p>
          <a:p>
            <a:r>
              <a:rPr lang="en-US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Building bridges between NTA specialists and NTA-users </a:t>
            </a:r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7C292F2-4A29-5DF4-6504-2BF33FDAE5D0}"/>
              </a:ext>
            </a:extLst>
          </p:cNvPr>
          <p:cNvSpPr txBox="1"/>
          <p:nvPr/>
        </p:nvSpPr>
        <p:spPr>
          <a:xfrm>
            <a:off x="647563" y="4636973"/>
            <a:ext cx="842541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Moldova: NTA-based policy analysis of gender differences</a:t>
            </a:r>
            <a:endParaRPr lang="en-US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Azerbaijan: an NTA-based policy analysis (still in the planning phase) on how to maintain the stability of the inter-age reallocation system without public asset income</a:t>
            </a:r>
          </a:p>
          <a:p>
            <a:pPr>
              <a:spcAft>
                <a:spcPts val="0"/>
              </a:spcAft>
            </a:pPr>
            <a:r>
              <a:rPr lang="en-US" sz="2000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UNFPA EECA puts a special emphasis on separating the construction of NTA/NTTA profile sets and the analysis of the outcome of such exercises</a:t>
            </a:r>
          </a:p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UNFPA EECA wants to be active in inviting users of NTA and building bridges between statisticians and analysts (such as macroeconomists)</a:t>
            </a:r>
          </a:p>
        </p:txBody>
      </p:sp>
      <p:pic>
        <p:nvPicPr>
          <p:cNvPr id="3" name="Kép 2" descr="A képen térkép látható&#10;&#10;Automatikusan generált leírás">
            <a:extLst>
              <a:ext uri="{FF2B5EF4-FFF2-40B4-BE49-F238E27FC236}">
                <a16:creationId xmlns:a16="http://schemas.microsoft.com/office/drawing/2014/main" id="{B16AB2F4-76B2-6A6D-4588-9E7263273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3" y="1103191"/>
            <a:ext cx="5504155" cy="3624944"/>
          </a:xfrm>
          <a:prstGeom prst="rect">
            <a:avLst/>
          </a:prstGeom>
        </p:spPr>
      </p:pic>
      <p:sp>
        <p:nvSpPr>
          <p:cNvPr id="5" name="Ellipszis 4">
            <a:extLst>
              <a:ext uri="{FF2B5EF4-FFF2-40B4-BE49-F238E27FC236}">
                <a16:creationId xmlns:a16="http://schemas.microsoft.com/office/drawing/2014/main" id="{67527D00-D32A-D5BA-4137-0D5F9E52C12D}"/>
              </a:ext>
            </a:extLst>
          </p:cNvPr>
          <p:cNvSpPr/>
          <p:nvPr/>
        </p:nvSpPr>
        <p:spPr>
          <a:xfrm>
            <a:off x="1864311" y="2649333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>
            <a:extLst>
              <a:ext uri="{FF2B5EF4-FFF2-40B4-BE49-F238E27FC236}">
                <a16:creationId xmlns:a16="http://schemas.microsoft.com/office/drawing/2014/main" id="{E2F366CB-3E46-5B50-E658-DF20113D0132}"/>
              </a:ext>
            </a:extLst>
          </p:cNvPr>
          <p:cNvSpPr/>
          <p:nvPr/>
        </p:nvSpPr>
        <p:spPr>
          <a:xfrm>
            <a:off x="3277592" y="3271261"/>
            <a:ext cx="648069" cy="266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111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95F526-F4E5-153D-BA57-815820F4CEB7}"/>
              </a:ext>
            </a:extLst>
          </p:cNvPr>
          <p:cNvSpPr>
            <a:spLocks noGrp="1"/>
          </p:cNvSpPr>
          <p:nvPr/>
        </p:nvSpPr>
        <p:spPr bwMode="auto">
          <a:xfrm>
            <a:off x="647564" y="235868"/>
            <a:ext cx="8496436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Collaboration</a:t>
            </a:r>
            <a:r>
              <a:rPr lang="hu-HU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with</a:t>
            </a:r>
            <a:r>
              <a:rPr lang="hu-HU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other</a:t>
            </a:r>
            <a:r>
              <a:rPr lang="hu-HU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centers</a:t>
            </a:r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6C47F460-DE30-5476-2844-FEC686A41D36}"/>
              </a:ext>
            </a:extLst>
          </p:cNvPr>
          <p:cNvSpPr txBox="1"/>
          <p:nvPr/>
        </p:nvSpPr>
        <p:spPr>
          <a:xfrm>
            <a:off x="647563" y="1013966"/>
            <a:ext cx="842541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Higher School of Economics (HSE; Moscow</a:t>
            </a:r>
            <a:r>
              <a:rPr lang="en-US" sz="2000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is active in providing expert support for NTA teams in countries of the Commonwealth  of Independent States (CIS), e.g., in Tajikistan and Kyrgyzstan</a:t>
            </a:r>
            <a:endParaRPr lang="hu-HU" sz="2000" dirty="0"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sz="2000" dirty="0"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CISpop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project (Better data for better policies) supports the HSE in building a Center for Excellence in Moscow that provides intellectual and technical support for CIS experts in demography</a:t>
            </a:r>
            <a:r>
              <a:rPr lang="hu-H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related projects</a:t>
            </a:r>
            <a:r>
              <a:rPr lang="hu-H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including the construction of NTA </a:t>
            </a:r>
            <a:endParaRPr lang="en-US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2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D88465DB-F669-549F-B4F0-8329DC5181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194" y="5924550"/>
            <a:ext cx="2263806" cy="933450"/>
          </a:xfrm>
          <a:prstGeom prst="rect">
            <a:avLst/>
          </a:prstGeom>
        </p:spPr>
      </p:pic>
      <p:sp>
        <p:nvSpPr>
          <p:cNvPr id="3" name="Cím 1">
            <a:extLst>
              <a:ext uri="{FF2B5EF4-FFF2-40B4-BE49-F238E27FC236}">
                <a16:creationId xmlns:a16="http://schemas.microsoft.com/office/drawing/2014/main" id="{6674922F-36FA-83F2-AA04-AB9DB8D27D71}"/>
              </a:ext>
            </a:extLst>
          </p:cNvPr>
          <p:cNvSpPr>
            <a:spLocks noGrp="1"/>
          </p:cNvSpPr>
          <p:nvPr/>
        </p:nvSpPr>
        <p:spPr bwMode="auto">
          <a:xfrm>
            <a:off x="0" y="3039951"/>
            <a:ext cx="914400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Thank</a:t>
            </a:r>
            <a:r>
              <a:rPr lang="hu-HU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you</a:t>
            </a:r>
            <a:r>
              <a:rPr lang="hu-HU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for</a:t>
            </a:r>
            <a:r>
              <a:rPr lang="hu-HU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your</a:t>
            </a:r>
            <a:r>
              <a:rPr lang="hu-HU" altLang="hu-H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hu-HU" altLang="hu-H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attention</a:t>
            </a:r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819635"/>
      </p:ext>
    </p:extLst>
  </p:cSld>
  <p:clrMapOvr>
    <a:masterClrMapping/>
  </p:clrMapOvr>
</p:sld>
</file>

<file path=ppt/theme/theme1.xml><?xml version="1.0" encoding="utf-8"?>
<a:theme xmlns:a="http://schemas.openxmlformats.org/drawingml/2006/main" name="NTA_PowerPoint_Template_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NTA_PowerPoint_Template_02</Template>
  <TotalTime>10132</TotalTime>
  <Words>321</Words>
  <Application>Microsoft Office PowerPoint</Application>
  <PresentationFormat>Diavetítés a képernyőre (4:3 oldalarány)</PresentationFormat>
  <Paragraphs>22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NTA_PowerPoint_Template_02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age into household satellite accounts   Gal, RI, Medgyesi, M, Szabo, E and Vargha, L</dc:title>
  <dc:creator>robert</dc:creator>
  <cp:lastModifiedBy>Róbert Gál</cp:lastModifiedBy>
  <cp:revision>371</cp:revision>
  <dcterms:created xsi:type="dcterms:W3CDTF">2011-12-01T14:12:29Z</dcterms:created>
  <dcterms:modified xsi:type="dcterms:W3CDTF">2023-02-12T20:47:57Z</dcterms:modified>
</cp:coreProperties>
</file>